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30" r:id="rId3"/>
    <p:sldId id="334" r:id="rId4"/>
    <p:sldId id="335" r:id="rId5"/>
    <p:sldId id="336" r:id="rId6"/>
    <p:sldId id="337" r:id="rId7"/>
    <p:sldId id="338" r:id="rId8"/>
    <p:sldId id="339" r:id="rId9"/>
    <p:sldId id="340" r:id="rId10"/>
    <p:sldId id="341" r:id="rId11"/>
  </p:sldIdLst>
  <p:sldSz cx="9144000" cy="6858000" type="screen4x3"/>
  <p:notesSz cx="7104063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8E5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1" autoAdjust="0"/>
    <p:restoredTop sz="91565" autoAdjust="0"/>
  </p:normalViewPr>
  <p:slideViewPr>
    <p:cSldViewPr>
      <p:cViewPr>
        <p:scale>
          <a:sx n="100" d="100"/>
          <a:sy n="100" d="100"/>
        </p:scale>
        <p:origin x="-294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8427" cy="511730"/>
          </a:xfrm>
          <a:prstGeom prst="rect">
            <a:avLst/>
          </a:prstGeom>
        </p:spPr>
        <p:txBody>
          <a:bodyPr vert="horz" lIns="95518" tIns="47759" rIns="95518" bIns="47759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3992" y="1"/>
            <a:ext cx="3078427" cy="511730"/>
          </a:xfrm>
          <a:prstGeom prst="rect">
            <a:avLst/>
          </a:prstGeom>
        </p:spPr>
        <p:txBody>
          <a:bodyPr vert="horz" lIns="95518" tIns="47759" rIns="95518" bIns="47759" rtlCol="0"/>
          <a:lstStyle>
            <a:lvl1pPr algn="r">
              <a:defRPr sz="1300"/>
            </a:lvl1pPr>
          </a:lstStyle>
          <a:p>
            <a:fld id="{C3004460-8A14-4C01-9637-C152B5468682}" type="datetimeFigureOut">
              <a:rPr lang="de-DE" smtClean="0"/>
              <a:pPr/>
              <a:t>2021-03-04 Donnerstag4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8427" cy="511730"/>
          </a:xfrm>
          <a:prstGeom prst="rect">
            <a:avLst/>
          </a:prstGeom>
        </p:spPr>
        <p:txBody>
          <a:bodyPr vert="horz" lIns="95518" tIns="47759" rIns="95518" bIns="47759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3992" y="9721107"/>
            <a:ext cx="3078427" cy="511730"/>
          </a:xfrm>
          <a:prstGeom prst="rect">
            <a:avLst/>
          </a:prstGeom>
        </p:spPr>
        <p:txBody>
          <a:bodyPr vert="horz" lIns="95518" tIns="47759" rIns="95518" bIns="47759" rtlCol="0" anchor="b"/>
          <a:lstStyle>
            <a:lvl1pPr algn="r">
              <a:defRPr sz="1300"/>
            </a:lvl1pPr>
          </a:lstStyle>
          <a:p>
            <a:fld id="{83C44EEC-B249-41E7-B0F8-087BCD5518E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5005550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8427" cy="511730"/>
          </a:xfrm>
          <a:prstGeom prst="rect">
            <a:avLst/>
          </a:prstGeom>
        </p:spPr>
        <p:txBody>
          <a:bodyPr vert="horz" lIns="95518" tIns="47759" rIns="95518" bIns="47759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3992" y="1"/>
            <a:ext cx="3078427" cy="511730"/>
          </a:xfrm>
          <a:prstGeom prst="rect">
            <a:avLst/>
          </a:prstGeom>
        </p:spPr>
        <p:txBody>
          <a:bodyPr vert="horz" lIns="95518" tIns="47759" rIns="95518" bIns="47759" rtlCol="0"/>
          <a:lstStyle>
            <a:lvl1pPr algn="r">
              <a:defRPr sz="1300"/>
            </a:lvl1pPr>
          </a:lstStyle>
          <a:p>
            <a:fld id="{5662C106-C26B-4DA6-9F20-DE79F2CF1AB1}" type="datetimeFigureOut">
              <a:rPr lang="de-DE" smtClean="0"/>
              <a:pPr/>
              <a:t>2021-03-04 Donnerstag4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6763"/>
            <a:ext cx="5119687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18" tIns="47759" rIns="95518" bIns="47759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10407" y="4861442"/>
            <a:ext cx="5683250" cy="4605576"/>
          </a:xfrm>
          <a:prstGeom prst="rect">
            <a:avLst/>
          </a:prstGeom>
        </p:spPr>
        <p:txBody>
          <a:bodyPr vert="horz" lIns="95518" tIns="47759" rIns="95518" bIns="47759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1730"/>
          </a:xfrm>
          <a:prstGeom prst="rect">
            <a:avLst/>
          </a:prstGeom>
        </p:spPr>
        <p:txBody>
          <a:bodyPr vert="horz" lIns="95518" tIns="47759" rIns="95518" bIns="47759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1730"/>
          </a:xfrm>
          <a:prstGeom prst="rect">
            <a:avLst/>
          </a:prstGeom>
        </p:spPr>
        <p:txBody>
          <a:bodyPr vert="horz" lIns="95518" tIns="47759" rIns="95518" bIns="47759" rtlCol="0" anchor="b"/>
          <a:lstStyle>
            <a:lvl1pPr algn="r">
              <a:defRPr sz="1300"/>
            </a:lvl1pPr>
          </a:lstStyle>
          <a:p>
            <a:fld id="{1B759207-17CF-4C88-B5E8-0306E675B130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914481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59207-17CF-4C88-B5E8-0306E675B130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213548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59207-17CF-4C88-B5E8-0306E675B130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21354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59207-17CF-4C88-B5E8-0306E675B130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21354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59207-17CF-4C88-B5E8-0306E675B130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213548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59207-17CF-4C88-B5E8-0306E675B130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213548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59207-17CF-4C88-B5E8-0306E675B130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213548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59207-17CF-4C88-B5E8-0306E675B130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213548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59207-17CF-4C88-B5E8-0306E675B130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213548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59207-17CF-4C88-B5E8-0306E675B130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213548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59207-17CF-4C88-B5E8-0306E675B130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21354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el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16" name="Datumsplatzhalt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02085-58B6-46CD-87B9-20CA62293340}" type="datetimeFigureOut">
              <a:rPr lang="de-DE" smtClean="0"/>
              <a:pPr/>
              <a:t>2021-03-04 Donnerstag4</a:t>
            </a:fld>
            <a:endParaRPr lang="de-DE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F8FEC79-6E9C-4B43-82C0-97F2CA6AB43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02085-58B6-46CD-87B9-20CA62293340}" type="datetimeFigureOut">
              <a:rPr lang="de-DE" smtClean="0"/>
              <a:pPr/>
              <a:t>2021-03-04 Donnerstag4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FEC79-6E9C-4B43-82C0-97F2CA6AB43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02085-58B6-46CD-87B9-20CA62293340}" type="datetimeFigureOut">
              <a:rPr lang="de-DE" smtClean="0"/>
              <a:pPr/>
              <a:t>2021-03-04 Donnerstag4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FEC79-6E9C-4B43-82C0-97F2CA6AB43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27" name="Inhaltsplatzhalt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5" name="Datumsplatzhalt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02085-58B6-46CD-87B9-20CA62293340}" type="datetimeFigureOut">
              <a:rPr lang="de-DE" smtClean="0"/>
              <a:pPr/>
              <a:t>2021-03-04 Donnerstag4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de-DE"/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F8FEC79-6E9C-4B43-82C0-97F2CA6AB43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platzhalt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19" name="Datumsplatzhalt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02085-58B6-46CD-87B9-20CA62293340}" type="datetimeFigureOut">
              <a:rPr lang="de-DE" smtClean="0"/>
              <a:pPr/>
              <a:t>2021-03-04 Donnerstag4</a:t>
            </a:fld>
            <a:endParaRPr lang="de-DE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FEC79-6E9C-4B43-82C0-97F2CA6AB43C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4" name="Inhaltsplatzhalt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3" name="Inhaltsplatzhalt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1" name="Datumsplatzhalt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02085-58B6-46CD-87B9-20CA62293340}" type="datetimeFigureOut">
              <a:rPr lang="de-DE" smtClean="0"/>
              <a:pPr/>
              <a:t>2021-03-04 Donnerstag4</a:t>
            </a:fld>
            <a:endParaRPr lang="de-DE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1" name="Foliennummernplatzhalt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FEC79-6E9C-4B43-82C0-97F2CA6AB43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el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25" name="Textplatzhalt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8" name="Inhaltsplatzhalt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02085-58B6-46CD-87B9-20CA62293340}" type="datetimeFigureOut">
              <a:rPr lang="de-DE" smtClean="0"/>
              <a:pPr/>
              <a:t>2021-03-04 Donnerstag4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F8FEC79-6E9C-4B43-82C0-97F2CA6AB43C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1" name="Gerade Verbindung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el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02085-58B6-46CD-87B9-20CA62293340}" type="datetimeFigureOut">
              <a:rPr lang="de-DE" smtClean="0"/>
              <a:pPr/>
              <a:t>2021-03-04 Donnerstag4</a:t>
            </a:fld>
            <a:endParaRPr lang="de-DE"/>
          </a:p>
        </p:txBody>
      </p:sp>
      <p:sp>
        <p:nvSpPr>
          <p:cNvPr id="21" name="Fußzeilenplatzhalt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FEC79-6E9C-4B43-82C0-97F2CA6AB43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02085-58B6-46CD-87B9-20CA62293340}" type="datetimeFigureOut">
              <a:rPr lang="de-DE" smtClean="0"/>
              <a:pPr/>
              <a:t>2021-03-04 Donnerstag4</a:t>
            </a:fld>
            <a:endParaRPr lang="de-DE"/>
          </a:p>
        </p:txBody>
      </p:sp>
      <p:sp>
        <p:nvSpPr>
          <p:cNvPr id="24" name="Fußzeilenplatzhalt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FEC79-6E9C-4B43-82C0-97F2CA6AB43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erade Verbindung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26" name="Textplatzhalt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14" name="Inhaltsplatzhalt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5" name="Datumsplatzhalt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02085-58B6-46CD-87B9-20CA62293340}" type="datetimeFigureOut">
              <a:rPr lang="de-DE" smtClean="0"/>
              <a:pPr/>
              <a:t>2021-03-04 Donnerstag4</a:t>
            </a:fld>
            <a:endParaRPr lang="de-DE"/>
          </a:p>
        </p:txBody>
      </p:sp>
      <p:sp>
        <p:nvSpPr>
          <p:cNvPr id="29" name="Fußzeilenplatzhalt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FEC79-6E9C-4B43-82C0-97F2CA6AB43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02085-58B6-46CD-87B9-20CA62293340}" type="datetimeFigureOut">
              <a:rPr lang="de-DE" smtClean="0"/>
              <a:pPr/>
              <a:t>2021-03-04 Donnerstag4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1" name="Foliennummernplatzhalt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FEC79-6E9C-4B43-82C0-97F2CA6AB43C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7" name="Titel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26" name="Textplatzhalt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platzhalt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5102085-58B6-46CD-87B9-20CA62293340}" type="datetimeFigureOut">
              <a:rPr lang="de-DE" smtClean="0"/>
              <a:pPr/>
              <a:t>2021-03-04 Donnerstag4</a:t>
            </a:fld>
            <a:endParaRPr lang="de-DE"/>
          </a:p>
        </p:txBody>
      </p:sp>
      <p:sp>
        <p:nvSpPr>
          <p:cNvPr id="28" name="Fußzeilenplatzhalt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F8FEC79-6E9C-4B43-82C0-97F2CA6AB43C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Titelplatzhalt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Gerade Verbindung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y7xxxxxxxxxyyyyyy.myfritz.net:47489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feld 11"/>
          <p:cNvSpPr txBox="1"/>
          <p:nvPr/>
        </p:nvSpPr>
        <p:spPr>
          <a:xfrm>
            <a:off x="683568" y="3429000"/>
            <a:ext cx="80648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Jahrestreffen der Internet-Teams 04.03.2021</a:t>
            </a:r>
            <a:endParaRPr lang="de-DE" sz="4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1268760"/>
            <a:ext cx="338137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41525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feld 11"/>
          <p:cNvSpPr txBox="1"/>
          <p:nvPr/>
        </p:nvSpPr>
        <p:spPr>
          <a:xfrm>
            <a:off x="539552" y="1196752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Was kann die </a:t>
            </a:r>
            <a:r>
              <a:rPr lang="de-DE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MyFritzApp</a:t>
            </a:r>
            <a:r>
              <a:rPr lang="de-DE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?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1691680" y="260648"/>
            <a:ext cx="4248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MyFritz-App</a:t>
            </a:r>
            <a:endParaRPr lang="de-DE" sz="4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88640"/>
            <a:ext cx="877441" cy="848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1700808"/>
            <a:ext cx="2832053" cy="503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feld 19"/>
          <p:cNvSpPr txBox="1"/>
          <p:nvPr/>
        </p:nvSpPr>
        <p:spPr>
          <a:xfrm>
            <a:off x="899592" y="4005064"/>
            <a:ext cx="2016224" cy="5232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de-DE" sz="2800" b="1" dirty="0" err="1" smtClean="0">
                <a:solidFill>
                  <a:srgbClr val="FF0000"/>
                </a:solidFill>
              </a:rPr>
              <a:t>Heimnetz</a:t>
            </a:r>
            <a:endParaRPr lang="de-DE" sz="2800" b="1" dirty="0" smtClean="0">
              <a:solidFill>
                <a:srgbClr val="FF0000"/>
              </a:solidFill>
            </a:endParaRPr>
          </a:p>
        </p:txBody>
      </p:sp>
      <p:cxnSp>
        <p:nvCxnSpPr>
          <p:cNvPr id="8" name="Gerade Verbindung mit Pfeil 7"/>
          <p:cNvCxnSpPr/>
          <p:nvPr/>
        </p:nvCxnSpPr>
        <p:spPr>
          <a:xfrm flipH="1">
            <a:off x="2555776" y="1844824"/>
            <a:ext cx="2808312" cy="2376264"/>
          </a:xfrm>
          <a:prstGeom prst="straightConnector1">
            <a:avLst/>
          </a:prstGeom>
          <a:ln w="101600"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0" scaled="1"/>
              <a:tileRect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97439" y="1772816"/>
            <a:ext cx="4347019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feld 12"/>
          <p:cNvSpPr txBox="1"/>
          <p:nvPr/>
        </p:nvSpPr>
        <p:spPr>
          <a:xfrm>
            <a:off x="4932040" y="1124744"/>
            <a:ext cx="2448272" cy="5232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de-DE" sz="2800" b="1" dirty="0" smtClean="0">
                <a:solidFill>
                  <a:srgbClr val="FF0000"/>
                </a:solidFill>
              </a:rPr>
              <a:t>VPN aktivieren</a:t>
            </a:r>
            <a:endParaRPr lang="de-DE" sz="2800" b="1" dirty="0">
              <a:solidFill>
                <a:srgbClr val="FF0000"/>
              </a:solidFill>
            </a:endParaRPr>
          </a:p>
        </p:txBody>
      </p:sp>
      <p:cxnSp>
        <p:nvCxnSpPr>
          <p:cNvPr id="14" name="Gerade Verbindung mit Pfeil 13"/>
          <p:cNvCxnSpPr/>
          <p:nvPr/>
        </p:nvCxnSpPr>
        <p:spPr>
          <a:xfrm>
            <a:off x="3635896" y="4869160"/>
            <a:ext cx="2520280" cy="648072"/>
          </a:xfrm>
          <a:prstGeom prst="straightConnector1">
            <a:avLst/>
          </a:prstGeom>
          <a:ln w="101600"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0" scaled="1"/>
              <a:tileRect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/>
          <p:nvPr/>
        </p:nvCxnSpPr>
        <p:spPr>
          <a:xfrm flipH="1" flipV="1">
            <a:off x="7092280" y="2060848"/>
            <a:ext cx="1656184" cy="2160240"/>
          </a:xfrm>
          <a:prstGeom prst="straightConnector1">
            <a:avLst/>
          </a:prstGeom>
          <a:ln w="101600"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0" scaled="1"/>
              <a:tileRect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1525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feld 11"/>
          <p:cNvSpPr txBox="1"/>
          <p:nvPr/>
        </p:nvSpPr>
        <p:spPr>
          <a:xfrm>
            <a:off x="539552" y="1196752"/>
            <a:ext cx="842493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Zweck des </a:t>
            </a:r>
            <a:r>
              <a:rPr lang="de-DE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Programms (der </a:t>
            </a:r>
            <a:r>
              <a:rPr lang="de-DE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App</a:t>
            </a:r>
            <a:r>
              <a:rPr lang="de-DE" sz="3600" smtClean="0">
                <a:latin typeface="Tahoma" pitchFamily="34" charset="0"/>
                <a:ea typeface="Tahoma" pitchFamily="34" charset="0"/>
                <a:cs typeface="Tahoma" pitchFamily="34" charset="0"/>
              </a:rPr>
              <a:t>): </a:t>
            </a:r>
            <a:r>
              <a:rPr lang="de-DE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de-DE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de-DE" sz="3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de-DE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vom Smartphone / </a:t>
            </a:r>
            <a:r>
              <a:rPr lang="de-DE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Tablet</a:t>
            </a:r>
            <a:r>
              <a:rPr lang="de-DE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aus,</a:t>
            </a:r>
          </a:p>
          <a:p>
            <a:endParaRPr lang="de-DE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de-DE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von außerhalb des Heimnetzes,</a:t>
            </a:r>
          </a:p>
          <a:p>
            <a:endParaRPr lang="de-DE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de-DE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sicher auf die Daten der </a:t>
            </a:r>
            <a:r>
              <a:rPr lang="de-DE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Fritzbox</a:t>
            </a:r>
            <a:r>
              <a:rPr lang="de-DE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zugreifen können</a:t>
            </a:r>
          </a:p>
          <a:p>
            <a:endParaRPr lang="de-DE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de-DE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de-DE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Oder von unterwegs über VPN über die heimische </a:t>
            </a:r>
            <a:r>
              <a:rPr lang="de-DE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Fritzbox</a:t>
            </a:r>
            <a:r>
              <a:rPr lang="de-DE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ins Internet gehen</a:t>
            </a:r>
            <a:endParaRPr lang="de-DE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1691680" y="260648"/>
            <a:ext cx="4248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MyFritz-App</a:t>
            </a:r>
            <a:endParaRPr lang="de-DE" sz="4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5796136" y="404664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Moderator: Helmut Geiger</a:t>
            </a:r>
          </a:p>
          <a:p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Computerclub Leonberg</a:t>
            </a:r>
            <a:endParaRPr lang="de-DE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88640"/>
            <a:ext cx="877441" cy="848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41525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feld 11"/>
          <p:cNvSpPr txBox="1"/>
          <p:nvPr/>
        </p:nvSpPr>
        <p:spPr>
          <a:xfrm>
            <a:off x="539552" y="1196752"/>
            <a:ext cx="80648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1. Voraussetzung: </a:t>
            </a:r>
          </a:p>
          <a:p>
            <a:r>
              <a:rPr lang="de-DE" sz="2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im </a:t>
            </a:r>
            <a:r>
              <a:rPr lang="de-DE" sz="28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Heimnetz</a:t>
            </a:r>
            <a:r>
              <a:rPr lang="de-DE" sz="2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ist ein Router der Firma AVM</a:t>
            </a:r>
          </a:p>
          <a:p>
            <a:r>
              <a:rPr lang="de-DE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    </a:t>
            </a:r>
          </a:p>
          <a:p>
            <a:r>
              <a:rPr lang="de-DE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    = </a:t>
            </a:r>
            <a:r>
              <a:rPr lang="de-DE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FritzBox</a:t>
            </a:r>
            <a:endParaRPr lang="de-DE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1691680" y="260648"/>
            <a:ext cx="4248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MyFritz-App</a:t>
            </a:r>
            <a:endParaRPr lang="de-DE" sz="4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88640"/>
            <a:ext cx="877441" cy="848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Geschweifte Klammer rechts 6"/>
          <p:cNvSpPr/>
          <p:nvPr/>
        </p:nvSpPr>
        <p:spPr>
          <a:xfrm rot="5400000" flipV="1">
            <a:off x="5286365" y="698411"/>
            <a:ext cx="443479" cy="3456385"/>
          </a:xfrm>
          <a:prstGeom prst="rightBrace">
            <a:avLst>
              <a:gd name="adj1" fmla="val 8333"/>
              <a:gd name="adj2" fmla="val 52172"/>
            </a:avLst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2420888"/>
            <a:ext cx="2937693" cy="150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4077072"/>
            <a:ext cx="4048125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Gerade Verbindung mit Pfeil 12"/>
          <p:cNvCxnSpPr/>
          <p:nvPr/>
        </p:nvCxnSpPr>
        <p:spPr>
          <a:xfrm>
            <a:off x="1691680" y="4869160"/>
            <a:ext cx="0" cy="936104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13"/>
          <p:cNvCxnSpPr/>
          <p:nvPr/>
        </p:nvCxnSpPr>
        <p:spPr>
          <a:xfrm>
            <a:off x="2051720" y="4869160"/>
            <a:ext cx="0" cy="936104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/>
          <p:cNvCxnSpPr/>
          <p:nvPr/>
        </p:nvCxnSpPr>
        <p:spPr>
          <a:xfrm>
            <a:off x="2411760" y="4869160"/>
            <a:ext cx="0" cy="936104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/>
          <p:nvPr/>
        </p:nvCxnSpPr>
        <p:spPr>
          <a:xfrm>
            <a:off x="3419872" y="4725144"/>
            <a:ext cx="1728192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feld 20"/>
          <p:cNvSpPr txBox="1"/>
          <p:nvPr/>
        </p:nvSpPr>
        <p:spPr>
          <a:xfrm>
            <a:off x="5220072" y="4365104"/>
            <a:ext cx="31683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Zum Provider</a:t>
            </a:r>
            <a:br>
              <a:rPr lang="de-DE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de-DE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= Internet, WAN</a:t>
            </a:r>
            <a:r>
              <a:rPr lang="de-DE" dirty="0" smtClean="0"/>
              <a:t> </a:t>
            </a:r>
            <a:endParaRPr lang="de-DE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48064" y="5373216"/>
            <a:ext cx="3869463" cy="720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feld 21"/>
          <p:cNvSpPr txBox="1"/>
          <p:nvPr/>
        </p:nvSpPr>
        <p:spPr>
          <a:xfrm>
            <a:off x="611560" y="5805264"/>
            <a:ext cx="39604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Internes (=Heim-) Netz</a:t>
            </a:r>
          </a:p>
          <a:p>
            <a:r>
              <a:rPr lang="de-DE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192.168.xxx.yyy</a:t>
            </a:r>
          </a:p>
        </p:txBody>
      </p:sp>
    </p:spTree>
    <p:extLst>
      <p:ext uri="{BB962C8B-B14F-4D97-AF65-F5344CB8AC3E}">
        <p14:creationId xmlns:p14="http://schemas.microsoft.com/office/powerpoint/2010/main" xmlns="" val="341525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76872"/>
            <a:ext cx="5820213" cy="4581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feld 11"/>
          <p:cNvSpPr txBox="1"/>
          <p:nvPr/>
        </p:nvSpPr>
        <p:spPr>
          <a:xfrm>
            <a:off x="539552" y="1196752"/>
            <a:ext cx="43924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2. Voraussetzung:</a:t>
            </a:r>
          </a:p>
          <a:p>
            <a:r>
              <a:rPr lang="de-DE" sz="2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Anmeldung bei </a:t>
            </a:r>
            <a:r>
              <a:rPr lang="de-DE" sz="28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MyFritz</a:t>
            </a:r>
            <a:r>
              <a:rPr lang="de-DE" sz="2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! 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1691680" y="260648"/>
            <a:ext cx="4248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MyFritz-App</a:t>
            </a:r>
            <a:endParaRPr lang="de-DE" sz="4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188640"/>
            <a:ext cx="877441" cy="848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040" y="2996952"/>
            <a:ext cx="3945805" cy="2023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9" name="Gerade Verbindung mit Pfeil 18"/>
          <p:cNvCxnSpPr/>
          <p:nvPr/>
        </p:nvCxnSpPr>
        <p:spPr>
          <a:xfrm flipH="1">
            <a:off x="3347864" y="5229200"/>
            <a:ext cx="1656184" cy="0"/>
          </a:xfrm>
          <a:prstGeom prst="straightConnector1">
            <a:avLst/>
          </a:prstGeom>
          <a:ln w="101600"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1"/>
              <a:tileRect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/>
          <p:cNvCxnSpPr/>
          <p:nvPr/>
        </p:nvCxnSpPr>
        <p:spPr>
          <a:xfrm flipH="1">
            <a:off x="3851920" y="6669360"/>
            <a:ext cx="1656184" cy="0"/>
          </a:xfrm>
          <a:prstGeom prst="straightConnector1">
            <a:avLst/>
          </a:prstGeom>
          <a:ln w="101600"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1"/>
              <a:tileRect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hteck 24"/>
          <p:cNvSpPr/>
          <p:nvPr/>
        </p:nvSpPr>
        <p:spPr>
          <a:xfrm>
            <a:off x="2555776" y="4509120"/>
            <a:ext cx="151216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/>
          <p:cNvSpPr/>
          <p:nvPr/>
        </p:nvSpPr>
        <p:spPr>
          <a:xfrm>
            <a:off x="1979712" y="4005064"/>
            <a:ext cx="151216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41525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feld 11"/>
          <p:cNvSpPr txBox="1"/>
          <p:nvPr/>
        </p:nvSpPr>
        <p:spPr>
          <a:xfrm>
            <a:off x="539552" y="1196752"/>
            <a:ext cx="835292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Mit der Anmeldung bei </a:t>
            </a:r>
            <a:r>
              <a:rPr lang="de-DE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MyFritz</a:t>
            </a:r>
            <a:r>
              <a:rPr lang="de-DE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stellt Ihnen AVM einen kostenlosen DNS-Service zur Verfügung</a:t>
            </a:r>
          </a:p>
          <a:p>
            <a:endParaRPr lang="de-DE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de-DE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DNS-Server: </a:t>
            </a:r>
            <a:br>
              <a:rPr lang="de-DE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de-DE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Zu einer Internetadresse (=URL, </a:t>
            </a:r>
            <a:r>
              <a:rPr lang="de-DE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zB</a:t>
            </a:r>
            <a:r>
              <a:rPr lang="de-DE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www.ard.de) </a:t>
            </a:r>
          </a:p>
          <a:p>
            <a:r>
              <a:rPr lang="de-DE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wird </a:t>
            </a:r>
            <a:r>
              <a:rPr lang="de-DE" sz="32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die momentane IP-Adresse</a:t>
            </a:r>
            <a:r>
              <a:rPr lang="de-DE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ermittelt und zu ihr geroutet</a:t>
            </a:r>
          </a:p>
          <a:p>
            <a:endParaRPr lang="de-DE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de-DE" sz="2800" dirty="0" smtClean="0"/>
              <a:t>Aus der </a:t>
            </a:r>
            <a:r>
              <a:rPr lang="de-DE" sz="2800" dirty="0" err="1" smtClean="0"/>
              <a:t>Fritzbox</a:t>
            </a:r>
            <a:r>
              <a:rPr lang="de-DE" sz="2800" dirty="0" smtClean="0"/>
              <a:t>: </a:t>
            </a:r>
            <a:r>
              <a:rPr lang="de-DE" sz="2800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3"/>
              </a:rPr>
              <a:t>https://wy7xxxxxxxxxyyyyyy.myfritz.net:47489</a:t>
            </a:r>
            <a:endParaRPr lang="de-DE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de-DE" sz="2800" dirty="0" smtClean="0"/>
              <a:t>                  Internetadresse, die von überall auf die heimische </a:t>
            </a:r>
            <a:r>
              <a:rPr lang="de-DE" sz="2800" dirty="0" err="1" smtClean="0"/>
              <a:t>Fritzbox</a:t>
            </a:r>
            <a:r>
              <a:rPr lang="de-DE" sz="2800" dirty="0" smtClean="0"/>
              <a:t> führt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1691680" y="260648"/>
            <a:ext cx="4248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MyFritz-App</a:t>
            </a:r>
            <a:endParaRPr lang="de-DE" sz="4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188640"/>
            <a:ext cx="877441" cy="848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" name="Gerade Verbindung mit Pfeil 19"/>
          <p:cNvCxnSpPr/>
          <p:nvPr/>
        </p:nvCxnSpPr>
        <p:spPr>
          <a:xfrm>
            <a:off x="683568" y="5733256"/>
            <a:ext cx="1440160" cy="0"/>
          </a:xfrm>
          <a:prstGeom prst="straightConnector1">
            <a:avLst/>
          </a:prstGeom>
          <a:ln w="101600"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1"/>
              <a:tileRect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1525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feld 11"/>
          <p:cNvSpPr txBox="1"/>
          <p:nvPr/>
        </p:nvSpPr>
        <p:spPr>
          <a:xfrm>
            <a:off x="539552" y="1196752"/>
            <a:ext cx="8352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Die </a:t>
            </a:r>
            <a:r>
              <a:rPr lang="de-DE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MyFritzApp</a:t>
            </a:r>
            <a:r>
              <a:rPr lang="de-DE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kann vom Playstore (</a:t>
            </a:r>
            <a:r>
              <a:rPr lang="de-DE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Android</a:t>
            </a:r>
            <a:r>
              <a:rPr lang="de-DE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br>
              <a:rPr lang="de-DE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de-DE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oder </a:t>
            </a:r>
            <a:r>
              <a:rPr lang="de-DE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AppStore</a:t>
            </a:r>
            <a:r>
              <a:rPr lang="de-DE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(IOS) heruntergeladen werden.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1691680" y="260648"/>
            <a:ext cx="4248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MyFritz-App</a:t>
            </a:r>
            <a:endParaRPr lang="de-DE" sz="4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88640"/>
            <a:ext cx="877441" cy="848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feld 5"/>
          <p:cNvSpPr txBox="1"/>
          <p:nvPr/>
        </p:nvSpPr>
        <p:spPr>
          <a:xfrm>
            <a:off x="539552" y="2276872"/>
            <a:ext cx="835292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de-DE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Im WLAN der betreffenden </a:t>
            </a:r>
            <a:r>
              <a:rPr lang="de-DE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Fritzbox</a:t>
            </a:r>
            <a:r>
              <a:rPr lang="de-DE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installieren!</a:t>
            </a:r>
          </a:p>
          <a:p>
            <a:pPr marL="514350" indent="-514350"/>
            <a:endParaRPr lang="de-DE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de-DE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2. Beim ersten Programmaufruf:</a:t>
            </a:r>
            <a:br>
              <a:rPr lang="de-DE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de-DE" sz="2800" smtClean="0">
                <a:latin typeface="Tahoma" pitchFamily="34" charset="0"/>
                <a:ea typeface="Tahoma" pitchFamily="34" charset="0"/>
                <a:cs typeface="Tahoma" pitchFamily="34" charset="0"/>
              </a:rPr>
              <a:t>    Anmeldung </a:t>
            </a:r>
            <a:r>
              <a:rPr lang="de-DE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 der </a:t>
            </a:r>
            <a:r>
              <a:rPr lang="de-DE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Fritzbox</a:t>
            </a:r>
            <a:r>
              <a:rPr lang="de-DE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de-DE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de-DE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r>
              <a:rPr lang="de-DE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 notwendigen Daten werden übernommen</a:t>
            </a:r>
          </a:p>
          <a:p>
            <a:r>
              <a:rPr lang="de-DE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   fertig!</a:t>
            </a:r>
            <a:endParaRPr lang="de-DE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AutoNum type="arabicPeriod"/>
            </a:pPr>
            <a:endParaRPr lang="de-DE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525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feld 11"/>
          <p:cNvSpPr txBox="1"/>
          <p:nvPr/>
        </p:nvSpPr>
        <p:spPr>
          <a:xfrm>
            <a:off x="539552" y="1196752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Was kann die </a:t>
            </a:r>
            <a:r>
              <a:rPr lang="de-DE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MyFritzApp</a:t>
            </a:r>
            <a:r>
              <a:rPr lang="de-DE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?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1691680" y="260648"/>
            <a:ext cx="4248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MyFritz-App</a:t>
            </a:r>
            <a:endParaRPr lang="de-DE" sz="4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88640"/>
            <a:ext cx="877441" cy="848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6" y="1700808"/>
            <a:ext cx="2854433" cy="501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1700808"/>
            <a:ext cx="2832053" cy="503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Gerade Verbindung mit Pfeil 7"/>
          <p:cNvCxnSpPr/>
          <p:nvPr/>
        </p:nvCxnSpPr>
        <p:spPr>
          <a:xfrm flipH="1">
            <a:off x="1763688" y="2276872"/>
            <a:ext cx="2808312" cy="792088"/>
          </a:xfrm>
          <a:prstGeom prst="straightConnector1">
            <a:avLst/>
          </a:prstGeom>
          <a:ln w="101600"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0" scaled="1"/>
              <a:tileRect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/>
          <p:nvPr/>
        </p:nvCxnSpPr>
        <p:spPr>
          <a:xfrm>
            <a:off x="4355976" y="2924944"/>
            <a:ext cx="1008112" cy="0"/>
          </a:xfrm>
          <a:prstGeom prst="straightConnector1">
            <a:avLst/>
          </a:prstGeom>
          <a:ln w="101600"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0" scaled="1"/>
              <a:tileRect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13"/>
          <p:cNvCxnSpPr/>
          <p:nvPr/>
        </p:nvCxnSpPr>
        <p:spPr>
          <a:xfrm>
            <a:off x="4355976" y="3717032"/>
            <a:ext cx="1008112" cy="0"/>
          </a:xfrm>
          <a:prstGeom prst="straightConnector1">
            <a:avLst/>
          </a:prstGeom>
          <a:ln w="101600"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0" scaled="1"/>
              <a:tileRect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/>
          <p:cNvCxnSpPr/>
          <p:nvPr/>
        </p:nvCxnSpPr>
        <p:spPr>
          <a:xfrm>
            <a:off x="4355976" y="5229200"/>
            <a:ext cx="1008112" cy="0"/>
          </a:xfrm>
          <a:prstGeom prst="straightConnector1">
            <a:avLst/>
          </a:prstGeom>
          <a:ln w="101600"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0" scaled="1"/>
              <a:tileRect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feld 15"/>
          <p:cNvSpPr txBox="1"/>
          <p:nvPr/>
        </p:nvSpPr>
        <p:spPr>
          <a:xfrm>
            <a:off x="6948264" y="2708920"/>
            <a:ext cx="2016224" cy="5232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srgbClr val="FF0000"/>
                </a:solidFill>
              </a:rPr>
              <a:t>Anrufe</a:t>
            </a:r>
            <a:endParaRPr lang="de-DE" sz="2800" dirty="0">
              <a:solidFill>
                <a:srgbClr val="FF0000"/>
              </a:solidFill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6948264" y="3501008"/>
            <a:ext cx="2016224" cy="95410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srgbClr val="FF0000"/>
                </a:solidFill>
              </a:rPr>
              <a:t>Sprach-</a:t>
            </a:r>
            <a:r>
              <a:rPr lang="de-DE" sz="2800" dirty="0" err="1" smtClean="0">
                <a:solidFill>
                  <a:srgbClr val="FF0000"/>
                </a:solidFill>
              </a:rPr>
              <a:t>nachrichten</a:t>
            </a:r>
            <a:endParaRPr lang="de-DE" sz="2800" dirty="0" smtClean="0">
              <a:solidFill>
                <a:srgbClr val="FF0000"/>
              </a:solidFill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7020272" y="5157192"/>
            <a:ext cx="2016224" cy="95410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srgbClr val="FF0000"/>
                </a:solidFill>
              </a:rPr>
              <a:t>Sonstige</a:t>
            </a:r>
          </a:p>
          <a:p>
            <a:r>
              <a:rPr lang="de-DE" sz="2800" dirty="0" smtClean="0">
                <a:solidFill>
                  <a:srgbClr val="FF0000"/>
                </a:solidFill>
              </a:rPr>
              <a:t>Nachrichten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5508104" y="1124744"/>
            <a:ext cx="2016224" cy="5232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de-DE" sz="2800" b="1" dirty="0" smtClean="0">
                <a:solidFill>
                  <a:srgbClr val="FF0000"/>
                </a:solidFill>
              </a:rPr>
              <a:t>Nachrichten</a:t>
            </a:r>
            <a:endParaRPr lang="de-DE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525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feld 11"/>
          <p:cNvSpPr txBox="1"/>
          <p:nvPr/>
        </p:nvSpPr>
        <p:spPr>
          <a:xfrm>
            <a:off x="539552" y="1196752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Was kann die </a:t>
            </a:r>
            <a:r>
              <a:rPr lang="de-DE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MyFritzApp</a:t>
            </a:r>
            <a:r>
              <a:rPr lang="de-DE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?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1691680" y="260648"/>
            <a:ext cx="4248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MyFritz-App</a:t>
            </a:r>
            <a:endParaRPr lang="de-DE" sz="4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88640"/>
            <a:ext cx="877441" cy="848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1700808"/>
            <a:ext cx="2832053" cy="503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Gerade Verbindung mit Pfeil 7"/>
          <p:cNvCxnSpPr/>
          <p:nvPr/>
        </p:nvCxnSpPr>
        <p:spPr>
          <a:xfrm flipH="1">
            <a:off x="1691680" y="2636912"/>
            <a:ext cx="2808312" cy="792088"/>
          </a:xfrm>
          <a:prstGeom prst="straightConnector1">
            <a:avLst/>
          </a:prstGeom>
          <a:ln w="101600"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0" scaled="1"/>
              <a:tileRect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feld 19"/>
          <p:cNvSpPr txBox="1"/>
          <p:nvPr/>
        </p:nvSpPr>
        <p:spPr>
          <a:xfrm>
            <a:off x="5508104" y="1124744"/>
            <a:ext cx="2016224" cy="5232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de-DE" sz="2800" b="1" dirty="0" err="1" smtClean="0">
                <a:solidFill>
                  <a:srgbClr val="FF0000"/>
                </a:solidFill>
              </a:rPr>
              <a:t>FritzNAS</a:t>
            </a:r>
            <a:endParaRPr lang="de-DE" sz="2800" b="1" dirty="0" smtClean="0">
              <a:solidFill>
                <a:srgbClr val="FF00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4049" y="1700808"/>
            <a:ext cx="2811791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41525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feld 11"/>
          <p:cNvSpPr txBox="1"/>
          <p:nvPr/>
        </p:nvSpPr>
        <p:spPr>
          <a:xfrm>
            <a:off x="539552" y="1196752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Was kann die </a:t>
            </a:r>
            <a:r>
              <a:rPr lang="de-DE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MyFritzApp</a:t>
            </a:r>
            <a:r>
              <a:rPr lang="de-DE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?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1691680" y="260648"/>
            <a:ext cx="4248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MyFritz-App</a:t>
            </a:r>
            <a:endParaRPr lang="de-DE" sz="4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88640"/>
            <a:ext cx="877441" cy="848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1700808"/>
            <a:ext cx="2832053" cy="503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Gerade Verbindung mit Pfeil 7"/>
          <p:cNvCxnSpPr/>
          <p:nvPr/>
        </p:nvCxnSpPr>
        <p:spPr>
          <a:xfrm flipH="1">
            <a:off x="1619672" y="2996952"/>
            <a:ext cx="2808312" cy="792088"/>
          </a:xfrm>
          <a:prstGeom prst="straightConnector1">
            <a:avLst/>
          </a:prstGeom>
          <a:ln w="101600"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0" scaled="1"/>
              <a:tileRect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feld 19"/>
          <p:cNvSpPr txBox="1"/>
          <p:nvPr/>
        </p:nvSpPr>
        <p:spPr>
          <a:xfrm>
            <a:off x="5508104" y="1124744"/>
            <a:ext cx="2016224" cy="138499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de-DE" sz="2800" b="1" dirty="0" smtClean="0">
                <a:solidFill>
                  <a:srgbClr val="FF0000"/>
                </a:solidFill>
              </a:rPr>
              <a:t>Zugriff auf die eigene </a:t>
            </a:r>
            <a:r>
              <a:rPr lang="de-DE" sz="2800" b="1" dirty="0" err="1" smtClean="0">
                <a:solidFill>
                  <a:srgbClr val="FF0000"/>
                </a:solidFill>
              </a:rPr>
              <a:t>Fritzbox</a:t>
            </a:r>
            <a:endParaRPr lang="de-DE" sz="2800" b="1" dirty="0" smtClean="0">
              <a:solidFill>
                <a:srgbClr val="FF000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7984" y="2996952"/>
            <a:ext cx="4457700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41525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is">
  <a:themeElements>
    <a:clrScheme name="Meti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Meti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i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138</Words>
  <Application>Microsoft Office PowerPoint</Application>
  <PresentationFormat>Bildschirmpräsentation (4:3)</PresentationFormat>
  <Paragraphs>65</Paragraphs>
  <Slides>10</Slides>
  <Notes>10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Metis</vt:lpstr>
      <vt:lpstr>Folie 1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</dc:title>
  <dc:creator>HG;Helmut Geiger</dc:creator>
  <cp:lastModifiedBy>Helmut Geiger</cp:lastModifiedBy>
  <cp:revision>531</cp:revision>
  <cp:lastPrinted>2017-02-21T17:29:53Z</cp:lastPrinted>
  <dcterms:created xsi:type="dcterms:W3CDTF">2015-01-13T08:22:21Z</dcterms:created>
  <dcterms:modified xsi:type="dcterms:W3CDTF">2021-03-04T08:31:03Z</dcterms:modified>
</cp:coreProperties>
</file>